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9" r:id="rId7"/>
    <p:sldMasterId id="2147483681" r:id="rId8"/>
    <p:sldMasterId id="2147483683" r:id="rId9"/>
  </p:sldMasterIdLst>
  <p:sldIdLst>
    <p:sldId id="269" r:id="rId10"/>
    <p:sldId id="270" r:id="rId11"/>
    <p:sldId id="266" r:id="rId12"/>
    <p:sldId id="271" r:id="rId13"/>
    <p:sldId id="26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63" r:id="rId22"/>
    <p:sldId id="279" r:id="rId23"/>
    <p:sldId id="280" r:id="rId24"/>
    <p:sldId id="281" r:id="rId25"/>
    <p:sldId id="282" r:id="rId26"/>
    <p:sldId id="264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5B6356-CD39-4082-AD8A-6B9CA228A8C5}" type="datetimeFigureOut">
              <a:rPr lang="en-US"/>
              <a:pPr/>
              <a:t>3/5/2020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50E34-0E88-49F8-A8AB-5A5FC91A3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2B86C-FBAC-492E-A279-484761152CF4}" type="datetimeFigureOut">
              <a:rPr lang="en-US"/>
              <a:pPr>
                <a:defRPr/>
              </a:pPr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1B6A-E117-436B-9B02-0C6E0AB86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9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7D3E-5EBD-4F5F-8981-63CCAA132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6A83-7424-4071-A347-278687DFA6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7D3E-5EBD-4F5F-8981-63CCAA132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6A83-7424-4071-A347-278687DFA6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607A53-CD11-4E3E-86C6-D6F2BFA4B348}" type="datetimeFigureOut">
              <a:rPr lang="en-US">
                <a:solidFill>
                  <a:srgbClr val="004080"/>
                </a:solidFill>
              </a:rPr>
              <a:pPr/>
              <a:t>3/5/2020</a:t>
            </a:fld>
            <a:endParaRPr lang="en-US">
              <a:solidFill>
                <a:srgbClr val="00408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408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3CB4D-3A6E-4805-9B05-5AA8C2623978}" type="slidenum">
              <a:rPr lang="en-US">
                <a:solidFill>
                  <a:srgbClr val="004080"/>
                </a:solidFill>
              </a:rPr>
              <a:pPr/>
              <a:t>‹#›</a:t>
            </a:fld>
            <a:endParaRPr lang="en-US">
              <a:solidFill>
                <a:srgbClr val="00408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74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18A2AB-3E93-4444-87A6-F3676CEC62DF}" type="datetimeFigureOut">
              <a:rPr lang="en-US">
                <a:solidFill>
                  <a:srgbClr val="000000"/>
                </a:solidFill>
              </a:rPr>
              <a:pPr/>
              <a:t>3/5/2020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00F21-E4EB-41AB-83AC-9F76A1427FE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4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808AC-EBBA-458C-9F00-D74ECBB0DAB8}" type="datetimeFigureOut">
              <a:rPr lang="en-US">
                <a:solidFill>
                  <a:srgbClr val="000000"/>
                </a:solidFill>
              </a:rPr>
              <a:pPr/>
              <a:t>3/5/2020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B420C-57F5-4E27-872A-EBFE0CAB3A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01F584-1587-4E0B-ABDC-55119B6DA72A}" type="datetimeFigureOut">
              <a:rPr lang="en-US">
                <a:solidFill>
                  <a:srgbClr val="272776"/>
                </a:solidFill>
              </a:rPr>
              <a:pPr/>
              <a:t>3/5/2020</a:t>
            </a:fld>
            <a:endParaRPr lang="en-US">
              <a:solidFill>
                <a:srgbClr val="27277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27277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85A1-F854-4374-A9B4-B76B57D146E9}" type="slidenum">
              <a:rPr lang="en-US">
                <a:solidFill>
                  <a:srgbClr val="272776"/>
                </a:solidFill>
              </a:rPr>
              <a:pPr/>
              <a:t>‹#›</a:t>
            </a:fld>
            <a:endParaRPr lang="en-US">
              <a:solidFill>
                <a:srgbClr val="272776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283DCE-6E16-4E1E-9F1B-54C38FAA6682}" type="datetimeFigureOut">
              <a:rPr lang="en-US">
                <a:solidFill>
                  <a:srgbClr val="FFFFFF"/>
                </a:solidFill>
              </a:rPr>
              <a:pPr/>
              <a:t>3/5/2020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D8E8C-55B6-49E8-B254-A5FC4C02A06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873B1C-B8ED-46E8-84C5-A77F0895F811}" type="datetimeFigureOut">
              <a:rPr lang="en-US">
                <a:solidFill>
                  <a:srgbClr val="000000"/>
                </a:solidFill>
              </a:rPr>
              <a:pPr/>
              <a:t>3/5/2020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11408-84EA-4B17-9CEA-3E4ECE2BB5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98613" y="60960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9812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A60B28-1478-4ED1-8373-CD74F19C302C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7591E4-3F57-4D35-9A96-160C4099969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B45"/>
        </a:buClr>
        <a:buFont typeface="Trebuchet MS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395" dir="2700000" algn="ctr" rotWithShape="0">
              <a:srgbClr val="CCCCCC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395" dir="2700000" algn="ctr" rotWithShape="0">
              <a:srgbClr val="CCCCCC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149EEE-88C6-4D99-9232-FCEB6CF409DA}" type="datetimeFigureOut">
              <a:rPr lang="en-US">
                <a:solidFill>
                  <a:srgbClr val="00408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>
              <a:solidFill>
                <a:srgbClr val="004080"/>
              </a:solidFill>
            </a:endParaRP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4080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5E3D33-DE13-4027-80F1-E59346CD92FF}" type="slidenum">
              <a:rPr lang="en-US">
                <a:solidFill>
                  <a:srgbClr val="00408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408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5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73CA44-B1BD-4790-BC9F-930D7791D85A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35EE96A-E523-4D7B-BF6A-1622193EC065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7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£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¤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¥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12700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12700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12700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18C7F8-941C-45C0-9339-E61316B9D5C2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12700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12700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C27133-9A7B-471C-821E-E854209C8AC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600200"/>
            <a:ext cx="5926138" cy="95250"/>
          </a:xfrm>
          <a:prstGeom prst="rect">
            <a:avLst/>
          </a:prstGeom>
          <a:noFill/>
        </p:spPr>
      </p:pic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B4411DD-24F1-4CAB-A4C4-91F5DD2A4B25}" type="datetimeFigureOut">
              <a:rPr lang="en-US">
                <a:solidFill>
                  <a:srgbClr val="272776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>
              <a:solidFill>
                <a:srgbClr val="272776"/>
              </a:solidFill>
              <a:latin typeface="Arial" charset="0"/>
            </a:endParaRPr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272776"/>
              </a:solidFill>
              <a:latin typeface="Arial" charset="0"/>
            </a:endParaRP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3C9513-324B-48F0-8F93-62E5F6518B81}" type="slidenum">
              <a:rPr lang="en-US">
                <a:solidFill>
                  <a:srgbClr val="272776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272776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8100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543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35066FA-43BC-4212-8C5D-DD42CD40F8F2}" type="datetimeFigureOut"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3F86BF-C46A-4B25-806A-7EF88E468CED}" type="slidenum">
              <a: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n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043_A_Theme1"/>
          <p:cNvPicPr>
            <a:picLocks noChangeAspect="1" noChangeArrowheads="1"/>
          </p:cNvPicPr>
          <p:nvPr/>
        </p:nvPicPr>
        <p:blipFill>
          <a:blip r:embed="rId4">
            <a:alphaModFix amt="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1B921B4-2680-4F78-8F17-1F32DED7711B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3/5/2020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5702FB-AE82-4CF9-B4EF-83FF4262509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Osaka" charset="-128"/>
          <a:cs typeface="Osaka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798C96-D05F-49C8-B714-6CC2F2DC1FF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3/5/2020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71FA24-1CEC-4451-B725-C3C557DCB3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798C96-D05F-49C8-B714-6CC2F2DC1FF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3/5/2020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71FA24-1CEC-4451-B725-C3C557DCB3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Lighting and Sound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06550" y="4059238"/>
            <a:ext cx="5927725" cy="1593850"/>
          </a:xfrm>
        </p:spPr>
        <p:txBody>
          <a:bodyPr>
            <a:normAutofit/>
          </a:bodyPr>
          <a:lstStyle/>
          <a:p>
            <a:pPr marL="0" indent="0" algn="ctr">
              <a:buFont typeface="Trebuchet MS" charset="0"/>
              <a:buNone/>
            </a:pPr>
            <a:r>
              <a:rPr lang="en-US" sz="2800">
                <a:solidFill>
                  <a:srgbClr val="898989"/>
                </a:solidFill>
              </a:rPr>
              <a:t>Historical background and contemporary uses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7772400" cy="1143000"/>
          </a:xfrm>
        </p:spPr>
        <p:txBody>
          <a:bodyPr anchor="ctr"/>
          <a:lstStyle/>
          <a:p>
            <a:r>
              <a:rPr lang="en-US"/>
              <a:t>Focus &amp; Composition 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396240" y="1356360"/>
            <a:ext cx="7772400" cy="4343400"/>
          </a:xfrm>
        </p:spPr>
        <p:txBody>
          <a:bodyPr/>
          <a:lstStyle/>
          <a:p>
            <a:r>
              <a:rPr lang="en-US" dirty="0"/>
              <a:t>Beam of light is aimed at a particular area</a:t>
            </a:r>
          </a:p>
          <a:p>
            <a:pPr lvl="1"/>
            <a:r>
              <a:rPr lang="en-US" dirty="0"/>
              <a:t>Focus the light on something</a:t>
            </a:r>
          </a:p>
          <a:p>
            <a:pPr lvl="1"/>
            <a:r>
              <a:rPr lang="en-US" dirty="0"/>
              <a:t>Focus on creating a continually moving visual composition </a:t>
            </a:r>
          </a:p>
          <a:p>
            <a:pPr lvl="1"/>
            <a:r>
              <a:rPr lang="en-US" dirty="0"/>
              <a:t>keeps the audience focused on the central action of the play</a:t>
            </a:r>
          </a:p>
          <a:p>
            <a:pPr lvl="2"/>
            <a:r>
              <a:rPr lang="en-US" dirty="0"/>
              <a:t>Distract while a performer slips into place</a:t>
            </a:r>
          </a:p>
          <a:p>
            <a:pPr lvl="2"/>
            <a:r>
              <a:rPr lang="en-US" dirty="0"/>
              <a:t>Must be focused so actors can move around without going in and out of light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0" y="193675"/>
            <a:ext cx="7772400" cy="1143000"/>
          </a:xfrm>
        </p:spPr>
        <p:txBody>
          <a:bodyPr/>
          <a:lstStyle/>
          <a:p>
            <a:r>
              <a:rPr lang="en-US"/>
              <a:t>Mood &amp;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4480" y="1326514"/>
            <a:ext cx="8351520" cy="51657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Mood</a:t>
            </a:r>
          </a:p>
          <a:p>
            <a:pPr lvl="1">
              <a:lnSpc>
                <a:spcPct val="90000"/>
              </a:lnSpc>
            </a:pPr>
            <a:r>
              <a:rPr lang="en-US" sz="2600" dirty="0"/>
              <a:t>Mood throughout the play changes 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Mood can be manipulated through lighting and sound</a:t>
            </a:r>
          </a:p>
          <a:p>
            <a:pPr lvl="1">
              <a:lnSpc>
                <a:spcPct val="90000"/>
              </a:lnSpc>
            </a:pPr>
            <a:r>
              <a:rPr lang="en-US" sz="2600" dirty="0"/>
              <a:t>Action, scenery, and words, in conjunction with light, tell us exactly what the mood is.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Style</a:t>
            </a:r>
          </a:p>
          <a:p>
            <a:pPr lvl="1">
              <a:lnSpc>
                <a:spcPct val="90000"/>
              </a:lnSpc>
            </a:pPr>
            <a:r>
              <a:rPr lang="en-US" sz="2600" dirty="0"/>
              <a:t>Can be established with light and sound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Realistic </a:t>
            </a:r>
          </a:p>
          <a:p>
            <a:pPr lvl="3">
              <a:lnSpc>
                <a:spcPct val="90000"/>
              </a:lnSpc>
            </a:pPr>
            <a:r>
              <a:rPr lang="en-US" sz="1900" dirty="0"/>
              <a:t>Lighting will emulate the world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Non-realistic</a:t>
            </a:r>
          </a:p>
          <a:p>
            <a:pPr lvl="3">
              <a:lnSpc>
                <a:spcPct val="90000"/>
              </a:lnSpc>
            </a:pPr>
            <a:r>
              <a:rPr lang="en-US" sz="1900" dirty="0"/>
              <a:t>Designer can get more creative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Lighting time and plac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0" y="949325"/>
            <a:ext cx="7286625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2939F-0559-4077-9C64-6C08D8DEA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58800" y="40640"/>
            <a:ext cx="10261600" cy="1143000"/>
          </a:xfrm>
        </p:spPr>
        <p:txBody>
          <a:bodyPr/>
          <a:lstStyle/>
          <a:p>
            <a:r>
              <a:rPr lang="en-US" dirty="0"/>
              <a:t>The Tools of a Lighting Designer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C14E2-6F74-4EB7-8BB0-585A59856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760" y="980440"/>
            <a:ext cx="8204200" cy="4861560"/>
          </a:xfrm>
        </p:spPr>
        <p:txBody>
          <a:bodyPr/>
          <a:lstStyle/>
          <a:p>
            <a:r>
              <a:rPr lang="en-US" sz="2000" dirty="0"/>
              <a:t>The lighting designer works with the lightboard and lighting instruments:</a:t>
            </a:r>
          </a:p>
          <a:p>
            <a:pPr lvl="1"/>
            <a:r>
              <a:rPr lang="en-US" sz="1800" dirty="0"/>
              <a:t>The modern lightboard is also called the lighting control console, and it is a highly specialized computer. </a:t>
            </a:r>
          </a:p>
          <a:p>
            <a:r>
              <a:rPr lang="en-US" sz="2000" dirty="0"/>
              <a:t>The different types of lighting fixtures include: PAR fixtures, </a:t>
            </a:r>
            <a:r>
              <a:rPr lang="en-US" sz="2000" dirty="0" err="1"/>
              <a:t>Fresnels</a:t>
            </a:r>
            <a:r>
              <a:rPr lang="en-US" sz="2000" dirty="0"/>
              <a:t>, ERSs, </a:t>
            </a:r>
            <a:r>
              <a:rPr lang="en-US" sz="2000" dirty="0" err="1"/>
              <a:t>cyc</a:t>
            </a:r>
            <a:r>
              <a:rPr lang="en-US" sz="2000" dirty="0"/>
              <a:t> lights, and automated fixtures.</a:t>
            </a:r>
          </a:p>
          <a:p>
            <a:pPr lvl="1"/>
            <a:r>
              <a:rPr lang="en-US" sz="1800" b="1" dirty="0"/>
              <a:t>PAR fixtures</a:t>
            </a:r>
            <a:r>
              <a:rPr lang="en-US" sz="1800" dirty="0"/>
              <a:t>, or parabolic aluminized reflector lamps, are self-contained units. </a:t>
            </a:r>
          </a:p>
          <a:p>
            <a:pPr lvl="1"/>
            <a:r>
              <a:rPr lang="en-US" sz="1800" b="1" dirty="0"/>
              <a:t>The Fresnel </a:t>
            </a:r>
            <a:r>
              <a:rPr lang="en-US" sz="1800" dirty="0"/>
              <a:t>is names for the man who invented its lens – August-Jean Fresnel. It is known for its soft edge and smooth illumination. </a:t>
            </a:r>
          </a:p>
          <a:p>
            <a:pPr lvl="1"/>
            <a:r>
              <a:rPr lang="en-US" sz="1800" b="1" dirty="0"/>
              <a:t>The ellipsoidal reflector spotlight</a:t>
            </a:r>
            <a:r>
              <a:rPr lang="en-US" sz="1800" dirty="0"/>
              <a:t>, or ERS, is the workhorse of the lighting world. It has more features and flexibility than any other fixture. </a:t>
            </a:r>
          </a:p>
        </p:txBody>
      </p:sp>
    </p:spTree>
    <p:extLst>
      <p:ext uri="{BB962C8B-B14F-4D97-AF65-F5344CB8AC3E}">
        <p14:creationId xmlns:p14="http://schemas.microsoft.com/office/powerpoint/2010/main" val="3655498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>
          <a:xfrm>
            <a:off x="985520" y="94933"/>
            <a:ext cx="7772400" cy="1143000"/>
          </a:xfrm>
        </p:spPr>
        <p:txBody>
          <a:bodyPr/>
          <a:lstStyle/>
          <a:p>
            <a:r>
              <a:rPr lang="en-US" sz="3600" b="1" dirty="0"/>
              <a:t>The Lighting Designer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7640" y="1940560"/>
            <a:ext cx="8808720" cy="491744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Person responsible for creating, installing, and setting controls for stage lighting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Process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Reads script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Meets with director and other designers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Receives set design and prelim costume design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Research and watch rehearsals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Draws a light plot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Hang and focus lights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During technical rehearsals, LD sets cues in a computerized, automated light board. 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Properties of Stage 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648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kumimoji="0" lang="en-US" sz="2400" dirty="0"/>
              <a:t>Intensity</a:t>
            </a:r>
          </a:p>
          <a:p>
            <a:pPr lvl="1">
              <a:lnSpc>
                <a:spcPct val="80000"/>
              </a:lnSpc>
            </a:pPr>
            <a:r>
              <a:rPr kumimoji="0" lang="en-US" sz="3200" dirty="0"/>
              <a:t>Brightness</a:t>
            </a:r>
            <a:endParaRPr kumimoji="0" lang="en-US" sz="2400" dirty="0"/>
          </a:p>
          <a:p>
            <a:pPr lvl="1">
              <a:lnSpc>
                <a:spcPct val="80000"/>
              </a:lnSpc>
            </a:pPr>
            <a:r>
              <a:rPr kumimoji="0" lang="en-US" sz="3200" dirty="0"/>
              <a:t>Color</a:t>
            </a:r>
          </a:p>
          <a:p>
            <a:pPr lvl="2">
              <a:lnSpc>
                <a:spcPct val="80000"/>
              </a:lnSpc>
            </a:pPr>
            <a:r>
              <a:rPr kumimoji="0" lang="en-US" sz="2800" dirty="0"/>
              <a:t>Colors can be mixed</a:t>
            </a:r>
          </a:p>
          <a:p>
            <a:pPr lvl="1">
              <a:lnSpc>
                <a:spcPct val="80000"/>
              </a:lnSpc>
            </a:pPr>
            <a:r>
              <a:rPr kumimoji="0" lang="en-US" sz="3200" dirty="0"/>
              <a:t>Distribution</a:t>
            </a:r>
          </a:p>
          <a:p>
            <a:pPr lvl="2">
              <a:lnSpc>
                <a:spcPct val="80000"/>
              </a:lnSpc>
            </a:pPr>
            <a:r>
              <a:rPr kumimoji="0" lang="en-US" sz="2800" dirty="0"/>
              <a:t>The position and type of lighting being used and the angle</a:t>
            </a:r>
          </a:p>
          <a:p>
            <a:pPr lvl="1">
              <a:lnSpc>
                <a:spcPct val="80000"/>
              </a:lnSpc>
            </a:pPr>
            <a:r>
              <a:rPr kumimoji="0" lang="en-US" sz="3200" dirty="0"/>
              <a:t>Movement</a:t>
            </a:r>
          </a:p>
          <a:p>
            <a:pPr lvl="2">
              <a:lnSpc>
                <a:spcPct val="80000"/>
              </a:lnSpc>
            </a:pPr>
            <a:r>
              <a:rPr kumimoji="0" lang="en-US" sz="2800" dirty="0"/>
              <a:t>Shifting the audiences focus</a:t>
            </a:r>
          </a:p>
          <a:p>
            <a:pPr lvl="2">
              <a:lnSpc>
                <a:spcPct val="80000"/>
              </a:lnSpc>
            </a:pPr>
            <a:r>
              <a:rPr kumimoji="0" lang="en-US" sz="2800" dirty="0"/>
              <a:t>Fades, crossfades, follow spots</a:t>
            </a:r>
            <a:endParaRPr kumimoji="0" lang="en-US" sz="13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Stage lights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Three main elements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Lamp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Reflector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Lens</a:t>
            </a:r>
          </a:p>
          <a:p>
            <a:pPr marL="571500" indent="-514350"/>
            <a:r>
              <a:rPr lang="en-US" dirty="0"/>
              <a:t>Two basic categories of fixtures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Conventional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Fixed instruments with a single focus and design purpose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Automated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/>
              <a:t>Able to alter focus, change color, project multiple patterns, rotate pattern at varying speeds, change size of beam, and give sharp or diffused focus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Ellipsoidal reflector spotlight</a:t>
            </a:r>
          </a:p>
          <a:p>
            <a:pPr lvl="1"/>
            <a:r>
              <a:rPr lang="en-US" dirty="0"/>
              <a:t>Most widely used</a:t>
            </a:r>
          </a:p>
          <a:p>
            <a:pPr lvl="2"/>
            <a:r>
              <a:rPr lang="en-US" dirty="0"/>
              <a:t>Bright hard edged spot</a:t>
            </a:r>
          </a:p>
          <a:p>
            <a:pPr lvl="2"/>
            <a:r>
              <a:rPr lang="en-US" dirty="0"/>
              <a:t>Workhorse of contemporary lighting</a:t>
            </a:r>
          </a:p>
          <a:p>
            <a:pPr lvl="2"/>
            <a:r>
              <a:rPr lang="en-US" dirty="0"/>
              <a:t>Gobo slot, pattern projection</a:t>
            </a:r>
          </a:p>
          <a:p>
            <a:pPr lvl="2"/>
            <a:r>
              <a:rPr lang="en-US" dirty="0"/>
              <a:t>Follow spot has been used since 1856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99899462-FC16-43B0-966B-FCA263450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490721" y="478232"/>
            <a:ext cx="527559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15820B-9826-4AB0-A72E-6CD44BA58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321" y="1053711"/>
            <a:ext cx="4229246" cy="142444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The Toys in Lighting Design</a:t>
            </a:r>
          </a:p>
        </p:txBody>
      </p:sp>
      <p:pic>
        <p:nvPicPr>
          <p:cNvPr id="1026" name="Picture 2" descr="Image result for images of a gobo">
            <a:extLst>
              <a:ext uri="{FF2B5EF4-FFF2-40B4-BE49-F238E27FC236}">
                <a16:creationId xmlns:a16="http://schemas.microsoft.com/office/drawing/2014/main" id="{C500CB9C-7EAA-43D0-A5D3-54C32AB61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414" y="499659"/>
            <a:ext cx="2747048" cy="274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AAFEA932-2DF1-410C-A00A-7A1E7DBF7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72573" y="2639023"/>
            <a:ext cx="342183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Image result for gobo reflection theatre">
            <a:extLst>
              <a:ext uri="{FF2B5EF4-FFF2-40B4-BE49-F238E27FC236}">
                <a16:creationId xmlns:a16="http://schemas.microsoft.com/office/drawing/2014/main" id="{BAD2BE81-6F0F-45BB-9724-C22FCBD65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414" y="3610803"/>
            <a:ext cx="2747048" cy="274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B3435-C988-43ED-9327-41686C5DB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3321" y="2799889"/>
            <a:ext cx="4310390" cy="2987543"/>
          </a:xfrm>
        </p:spPr>
        <p:txBody>
          <a:bodyPr anchor="t">
            <a:normAutofit/>
          </a:bodyPr>
          <a:lstStyle/>
          <a:p>
            <a:r>
              <a:rPr lang="en-US" sz="2100">
                <a:solidFill>
                  <a:srgbClr val="FFFFFF"/>
                </a:solidFill>
              </a:rPr>
              <a:t>Along with lighting fixtures, designers can use other accessories to create a variety of looks onstage: </a:t>
            </a:r>
            <a:r>
              <a:rPr lang="en-US" sz="2100" b="1">
                <a:solidFill>
                  <a:srgbClr val="FFFFFF"/>
                </a:solidFill>
              </a:rPr>
              <a:t>Gobos</a:t>
            </a:r>
            <a:r>
              <a:rPr lang="en-US" sz="2100">
                <a:solidFill>
                  <a:srgbClr val="FFFFFF"/>
                </a:solidFill>
              </a:rPr>
              <a:t>, </a:t>
            </a:r>
            <a:r>
              <a:rPr lang="en-US" sz="2100" b="1">
                <a:solidFill>
                  <a:srgbClr val="FFFFFF"/>
                </a:solidFill>
              </a:rPr>
              <a:t>fog machines</a:t>
            </a:r>
            <a:r>
              <a:rPr lang="en-US" sz="2100">
                <a:solidFill>
                  <a:srgbClr val="FFFFFF"/>
                </a:solidFill>
              </a:rPr>
              <a:t>, </a:t>
            </a:r>
            <a:r>
              <a:rPr lang="en-US" sz="2100" b="1">
                <a:solidFill>
                  <a:srgbClr val="FFFFFF"/>
                </a:solidFill>
              </a:rPr>
              <a:t>strobe lights</a:t>
            </a:r>
            <a:r>
              <a:rPr lang="en-US" sz="2100">
                <a:solidFill>
                  <a:srgbClr val="FFFFFF"/>
                </a:solidFill>
              </a:rPr>
              <a:t>, </a:t>
            </a:r>
            <a:r>
              <a:rPr lang="en-US" sz="2100" b="1">
                <a:solidFill>
                  <a:srgbClr val="FFFFFF"/>
                </a:solidFill>
              </a:rPr>
              <a:t>disco balls</a:t>
            </a:r>
            <a:r>
              <a:rPr lang="en-US" sz="2100">
                <a:solidFill>
                  <a:srgbClr val="FFFFFF"/>
                </a:solidFill>
              </a:rPr>
              <a:t>, and </a:t>
            </a:r>
            <a:r>
              <a:rPr lang="en-US" sz="2100" b="1">
                <a:solidFill>
                  <a:srgbClr val="FFFFFF"/>
                </a:solidFill>
              </a:rPr>
              <a:t>projectors.</a:t>
            </a:r>
            <a:r>
              <a:rPr lang="en-US" sz="210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8386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pisoidal follow spotligh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887" y="1524000"/>
            <a:ext cx="3954819" cy="49435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9360" y="446188"/>
            <a:ext cx="54994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Ellipsoidal Reflector Spotlight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Stage Lighting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The latest element of theatre design to be incorporated into theatrical productions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 edged Spotlights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Fresnel</a:t>
            </a:r>
          </a:p>
          <a:p>
            <a:pPr lvl="1"/>
            <a:r>
              <a:rPr lang="en-US" dirty="0"/>
              <a:t>Called so because of the lens, named after August Fresnel; designed for light houses</a:t>
            </a:r>
          </a:p>
          <a:p>
            <a:pPr lvl="1"/>
            <a:r>
              <a:rPr lang="en-US" dirty="0"/>
              <a:t>High wattage</a:t>
            </a:r>
          </a:p>
          <a:p>
            <a:pPr lvl="1"/>
            <a:r>
              <a:rPr lang="en-US" dirty="0"/>
              <a:t>Helps dissipate the heat, but can create only a soft edged beam of light down to a small spot, or cover the entire stage</a:t>
            </a:r>
          </a:p>
          <a:p>
            <a:pPr lvl="1"/>
            <a:r>
              <a:rPr lang="en-US" dirty="0"/>
              <a:t>Used for top lighting or backlighting, with a wash of color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Fresnel (Soft-Edge Spotlight)</a:t>
            </a:r>
          </a:p>
        </p:txBody>
      </p:sp>
      <p:pic>
        <p:nvPicPr>
          <p:cNvPr id="4" name="Picture 3" descr="fresnel 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812" y="2128837"/>
            <a:ext cx="2981623" cy="3269008"/>
          </a:xfrm>
          <a:prstGeom prst="rect">
            <a:avLst/>
          </a:prstGeom>
        </p:spPr>
      </p:pic>
      <p:pic>
        <p:nvPicPr>
          <p:cNvPr id="5" name="Picture 4" descr="fresnel_le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538" y="2128837"/>
            <a:ext cx="2900462" cy="290046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Flood, Strip, and Border 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Bathe a section of the stage in smooth, diffused wash of light</a:t>
            </a:r>
          </a:p>
          <a:p>
            <a:r>
              <a:rPr lang="en-US" dirty="0"/>
              <a:t>Used singly or in groups to provide general illumination for the set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Floodlight</a:t>
            </a:r>
          </a:p>
        </p:txBody>
      </p:sp>
      <p:pic>
        <p:nvPicPr>
          <p:cNvPr id="4" name="Picture 3" descr="floodl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2038833"/>
            <a:ext cx="7493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 controls</a:t>
            </a:r>
          </a:p>
        </p:txBody>
      </p:sp>
      <p:pic>
        <p:nvPicPr>
          <p:cNvPr id="4" name="Picture 3" descr="lighting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248" y="1417638"/>
            <a:ext cx="6782346" cy="452156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in the Theatre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Amplification</a:t>
            </a:r>
          </a:p>
          <a:p>
            <a:pPr lvl="1"/>
            <a:r>
              <a:rPr lang="en-US" dirty="0"/>
              <a:t>Most theatre, especially musicals, are amplified</a:t>
            </a:r>
          </a:p>
          <a:p>
            <a:pPr lvl="2"/>
            <a:r>
              <a:rPr lang="en-US" dirty="0"/>
              <a:t>Stage </a:t>
            </a:r>
            <a:r>
              <a:rPr lang="en-US" dirty="0" err="1"/>
              <a:t>mics</a:t>
            </a:r>
            <a:r>
              <a:rPr lang="en-US" dirty="0"/>
              <a:t> </a:t>
            </a:r>
          </a:p>
          <a:p>
            <a:r>
              <a:rPr lang="en-US" dirty="0"/>
              <a:t>Sound Effects</a:t>
            </a:r>
          </a:p>
          <a:p>
            <a:pPr lvl="1"/>
            <a:r>
              <a:rPr lang="en-US" dirty="0"/>
              <a:t>In the past, most sounds were made back stage by using material to recreate certain sounds</a:t>
            </a:r>
          </a:p>
          <a:p>
            <a:pPr lvl="2"/>
            <a:r>
              <a:rPr lang="en-US" dirty="0"/>
              <a:t>Ex. Small pieces of wood were smashed together to create the sound of a door closing</a:t>
            </a:r>
          </a:p>
          <a:p>
            <a:pPr lvl="1"/>
            <a:r>
              <a:rPr lang="en-US" dirty="0"/>
              <a:t>Today, samples from programs are used</a:t>
            </a:r>
          </a:p>
          <a:p>
            <a:pPr lvl="1"/>
            <a:r>
              <a:rPr lang="en-US" dirty="0"/>
              <a:t>You can interface with lighting and projection</a:t>
            </a:r>
          </a:p>
          <a:p>
            <a:pPr lvl="1"/>
            <a:r>
              <a:rPr lang="en-US" dirty="0"/>
              <a:t>Bigger theatres will have built in recording studios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Sound Designer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Arranges every sound that the audience will hear.</a:t>
            </a:r>
          </a:p>
          <a:p>
            <a:r>
              <a:rPr lang="en-US" dirty="0"/>
              <a:t>Number of microphones, what type, placement of the speakers, and all other aspects of sound</a:t>
            </a:r>
          </a:p>
          <a:p>
            <a:pPr lvl="1"/>
            <a:r>
              <a:rPr lang="en-US" dirty="0"/>
              <a:t>Meets with director and figures out the best configuration for the sound from pre show to close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Sound reproduction and reinforcement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Reproduction</a:t>
            </a:r>
          </a:p>
          <a:p>
            <a:pPr lvl="1"/>
            <a:r>
              <a:rPr lang="en-US" dirty="0"/>
              <a:t>Use of motivated or environmental sounds</a:t>
            </a:r>
          </a:p>
          <a:p>
            <a:pPr lvl="2"/>
            <a:r>
              <a:rPr lang="en-US" dirty="0"/>
              <a:t>Motivated sounds: Noise of a car driving on gravel, car motor sounds, car turning off, door closing</a:t>
            </a:r>
          </a:p>
          <a:p>
            <a:pPr lvl="2"/>
            <a:r>
              <a:rPr lang="en-US" dirty="0"/>
              <a:t>A sequence that would announce a character arriving at a house</a:t>
            </a:r>
          </a:p>
          <a:p>
            <a:pPr lvl="2"/>
            <a:r>
              <a:rPr lang="en-US" dirty="0"/>
              <a:t>Environmental sounds: noises of everyday life; crickets chirping, babbling brook, etc…</a:t>
            </a:r>
          </a:p>
          <a:p>
            <a:pPr lvl="3"/>
            <a:r>
              <a:rPr lang="en-US" dirty="0"/>
              <a:t>Usually heard in the background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Amplification of sounds produced by a performer, or a musical instrument</a:t>
            </a:r>
          </a:p>
          <a:p>
            <a:pPr lvl="1"/>
            <a:r>
              <a:rPr lang="en-US" dirty="0"/>
              <a:t>Body mikes on the performers</a:t>
            </a:r>
          </a:p>
          <a:p>
            <a:pPr lvl="2"/>
            <a:r>
              <a:rPr lang="en-US" dirty="0"/>
              <a:t>Small wire wrapped around performers head in a way that conceals it from the audience, signal is sent to a transmitter on the body, and then sent wirelessly to the controller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sound produced by mechanical or human means to create for the audience a noise or sound associated with the play</a:t>
            </a:r>
          </a:p>
          <a:p>
            <a:r>
              <a:rPr lang="en-US" dirty="0"/>
              <a:t>Underscoring</a:t>
            </a:r>
          </a:p>
          <a:p>
            <a:pPr lvl="1"/>
            <a:r>
              <a:rPr lang="en-US" dirty="0"/>
              <a:t>Heard between scenes or acts, and sometimes during spoken sections to create mood or to add emphasis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7FC3A-4537-4B6F-A487-D7E9371C6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614" y="306333"/>
            <a:ext cx="6683765" cy="1280890"/>
          </a:xfrm>
        </p:spPr>
        <p:txBody>
          <a:bodyPr/>
          <a:lstStyle/>
          <a:p>
            <a:r>
              <a:rPr lang="en-US" dirty="0"/>
              <a:t>Lighting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20C67-9A4F-4B27-A951-8D8F20047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429" y="2133600"/>
            <a:ext cx="6686550" cy="3777622"/>
          </a:xfrm>
        </p:spPr>
        <p:txBody>
          <a:bodyPr/>
          <a:lstStyle/>
          <a:p>
            <a:r>
              <a:rPr lang="en-US" sz="2400" dirty="0"/>
              <a:t>Do you see your world differently when you think about the light all around you?</a:t>
            </a:r>
          </a:p>
          <a:p>
            <a:r>
              <a:rPr lang="en-US" sz="2400" dirty="0"/>
              <a:t>How does it change your perception of  your surroundings?</a:t>
            </a:r>
          </a:p>
          <a:p>
            <a:r>
              <a:rPr lang="en-US" sz="2400" dirty="0"/>
              <a:t>The lighting designer reveals what must be seen and hiding what needs to be hidden.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25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685800" y="271463"/>
            <a:ext cx="7772400" cy="1143000"/>
          </a:xfrm>
        </p:spPr>
        <p:txBody>
          <a:bodyPr/>
          <a:lstStyle/>
          <a:p>
            <a:r>
              <a:rPr kumimoji="0" lang="en-US"/>
              <a:t>History of Stage 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kumimoji="0" lang="en-US" sz="2600" dirty="0"/>
              <a:t>2000 years theatre was held outside and during the day, primarily for illumination</a:t>
            </a:r>
          </a:p>
          <a:p>
            <a:pPr lvl="1">
              <a:lnSpc>
                <a:spcPct val="80000"/>
              </a:lnSpc>
            </a:pPr>
            <a:r>
              <a:rPr kumimoji="0" lang="en-US" sz="2600" dirty="0"/>
              <a:t>Plays would use language and props, such as candles or torches to suggest night</a:t>
            </a:r>
          </a:p>
          <a:p>
            <a:pPr>
              <a:lnSpc>
                <a:spcPct val="80000"/>
              </a:lnSpc>
            </a:pPr>
            <a:r>
              <a:rPr kumimoji="0" lang="en-US" sz="2600" dirty="0"/>
              <a:t>Around 1600 theatre began to move in doors</a:t>
            </a:r>
          </a:p>
          <a:p>
            <a:pPr lvl="1">
              <a:lnSpc>
                <a:spcPct val="80000"/>
              </a:lnSpc>
            </a:pPr>
            <a:r>
              <a:rPr kumimoji="0" lang="en-US" sz="2600" dirty="0"/>
              <a:t>Candles and oil lamps were used</a:t>
            </a:r>
          </a:p>
          <a:p>
            <a:pPr>
              <a:lnSpc>
                <a:spcPct val="80000"/>
              </a:lnSpc>
            </a:pPr>
            <a:r>
              <a:rPr kumimoji="0" lang="en-US" sz="2600" dirty="0"/>
              <a:t>Late 1700’s st</a:t>
            </a:r>
            <a:r>
              <a:rPr kumimoji="0" lang="en-US" sz="2400" dirty="0"/>
              <a:t>arted using gauze and fabric to manipulate the light</a:t>
            </a:r>
          </a:p>
          <a:p>
            <a:pPr lvl="2">
              <a:lnSpc>
                <a:spcPct val="80000"/>
              </a:lnSpc>
            </a:pPr>
            <a:r>
              <a:rPr kumimoji="0" lang="en-US" sz="2200" dirty="0"/>
              <a:t>Color, lighting above the stage</a:t>
            </a:r>
          </a:p>
          <a:p>
            <a:pPr>
              <a:lnSpc>
                <a:spcPct val="80000"/>
              </a:lnSpc>
            </a:pPr>
            <a:r>
              <a:rPr kumimoji="0" lang="en-US" sz="2800" dirty="0"/>
              <a:t>1785 Argand lamp is created</a:t>
            </a:r>
            <a:endParaRPr kumimoji="0"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1C480-8D68-4BE6-98E3-25EA49A61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 Pioneers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44708-BC69-4757-A391-2BBBBB2FF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6810" y="2463742"/>
            <a:ext cx="6686550" cy="2833217"/>
          </a:xfrm>
        </p:spPr>
        <p:txBody>
          <a:bodyPr anchor="ctr"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Stanley McCandless (1897-1967) He is considered the father of modern lighting design.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6048AE-68C3-4CCC-8743-B051EED99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94" y="2463742"/>
            <a:ext cx="1241636" cy="14856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F90FFF-F28E-44AB-89C8-4FBE6D71C346}"/>
              </a:ext>
            </a:extLst>
          </p:cNvPr>
          <p:cNvSpPr txBox="1"/>
          <p:nvPr/>
        </p:nvSpPr>
        <p:spPr>
          <a:xfrm>
            <a:off x="3237298" y="2463742"/>
            <a:ext cx="417129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Adolphe </a:t>
            </a:r>
            <a:r>
              <a:rPr lang="en-US" sz="1350" dirty="0" err="1"/>
              <a:t>Appia</a:t>
            </a:r>
            <a:r>
              <a:rPr lang="en-US" sz="1350" dirty="0"/>
              <a:t> (born 1862): His use of three-dimensional scenery and lighting to artistically unify a theatrical piece helped to revolutionize the ways in which productions were staged and lighting was used. </a:t>
            </a:r>
          </a:p>
          <a:p>
            <a:endParaRPr lang="en-US" sz="13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263C43-83EB-41CE-8957-8E9FA8F93747}"/>
              </a:ext>
            </a:extLst>
          </p:cNvPr>
          <p:cNvSpPr txBox="1"/>
          <p:nvPr/>
        </p:nvSpPr>
        <p:spPr>
          <a:xfrm>
            <a:off x="1851422" y="3949368"/>
            <a:ext cx="1449436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/>
              <a:t>Photo from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38411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685800" y="193675"/>
            <a:ext cx="7772400" cy="1143000"/>
          </a:xfrm>
        </p:spPr>
        <p:txBody>
          <a:bodyPr/>
          <a:lstStyle/>
          <a:p>
            <a:r>
              <a:rPr lang="en-US" dirty="0"/>
              <a:t>Gas Lights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213360" y="1346835"/>
            <a:ext cx="8051800" cy="4516755"/>
          </a:xfrm>
        </p:spPr>
        <p:txBody>
          <a:bodyPr/>
          <a:lstStyle/>
          <a:p>
            <a:r>
              <a:rPr lang="en-US" sz="3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First installed in London in 1803</a:t>
            </a:r>
          </a:p>
          <a:p>
            <a:pPr lvl="1"/>
            <a:r>
              <a:rPr lang="en-US" sz="32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Intensity could be lowered or increased</a:t>
            </a:r>
          </a:p>
          <a:p>
            <a:pPr lvl="2"/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Had it’s limitations and was dangerous, caused fires</a:t>
            </a:r>
          </a:p>
          <a:p>
            <a:pPr lvl="2"/>
            <a:endParaRPr lang="en-US" sz="2800" dirty="0"/>
          </a:p>
        </p:txBody>
      </p:sp>
      <p:pic>
        <p:nvPicPr>
          <p:cNvPr id="17411" name="Picture 3" descr="gas-lights1935-s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0238" y="3287713"/>
            <a:ext cx="5567362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r>
              <a:rPr kumimoji="0" lang="en-US" sz="3600"/>
              <a:t>Primary functions and Objectives</a:t>
            </a:r>
            <a:br>
              <a:rPr kumimoji="0" lang="en-US" sz="4000"/>
            </a:br>
            <a:r>
              <a:rPr kumimoji="0" lang="en-US" sz="2600"/>
              <a:t>(create a kinesthetic connection between audience and the world of the play)</a:t>
            </a:r>
            <a:endParaRPr kumimoji="0"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kumimoji="0" lang="en-US" sz="2400"/>
              <a:t>Provide visibility</a:t>
            </a:r>
          </a:p>
          <a:p>
            <a:pPr>
              <a:lnSpc>
                <a:spcPct val="90000"/>
              </a:lnSpc>
            </a:pPr>
            <a:r>
              <a:rPr kumimoji="0" lang="en-US" sz="2400"/>
              <a:t>Reveal shapes and forms</a:t>
            </a:r>
          </a:p>
          <a:p>
            <a:pPr>
              <a:lnSpc>
                <a:spcPct val="90000"/>
              </a:lnSpc>
            </a:pPr>
            <a:r>
              <a:rPr kumimoji="0" lang="en-US" sz="2400"/>
              <a:t>Provide a focus on stage and create visual compositions</a:t>
            </a:r>
          </a:p>
          <a:p>
            <a:pPr>
              <a:lnSpc>
                <a:spcPct val="90000"/>
              </a:lnSpc>
            </a:pPr>
            <a:r>
              <a:rPr kumimoji="0" lang="en-US" sz="2400"/>
              <a:t>Assist in creating mood and reinforcing style</a:t>
            </a:r>
          </a:p>
          <a:p>
            <a:pPr>
              <a:lnSpc>
                <a:spcPct val="90000"/>
              </a:lnSpc>
            </a:pPr>
            <a:r>
              <a:rPr kumimoji="0" lang="en-US" sz="2400"/>
              <a:t>Help establish time and place</a:t>
            </a:r>
          </a:p>
          <a:p>
            <a:pPr>
              <a:lnSpc>
                <a:spcPct val="90000"/>
              </a:lnSpc>
            </a:pPr>
            <a:r>
              <a:rPr kumimoji="0" lang="en-US" sz="2400"/>
              <a:t>Establish a rhythm of visual movement</a:t>
            </a:r>
          </a:p>
          <a:p>
            <a:pPr>
              <a:lnSpc>
                <a:spcPct val="90000"/>
              </a:lnSpc>
            </a:pPr>
            <a:r>
              <a:rPr kumimoji="0" lang="en-US" sz="2400"/>
              <a:t>Reinforce a central visual image, establish visual information, or both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Functions of Lighting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Visibility</a:t>
            </a:r>
          </a:p>
          <a:p>
            <a:pPr lvl="1"/>
            <a:r>
              <a:rPr lang="en-US"/>
              <a:t>Chief function illumination</a:t>
            </a:r>
          </a:p>
          <a:p>
            <a:pPr lvl="2"/>
            <a:r>
              <a:rPr lang="en-US"/>
              <a:t>Performers faces and actions</a:t>
            </a:r>
          </a:p>
          <a:p>
            <a:pPr lvl="2"/>
            <a:r>
              <a:rPr lang="en-US"/>
              <a:t>Creating mood cannot be more prevalent than seeing action</a:t>
            </a:r>
          </a:p>
          <a:p>
            <a:pPr lvl="2"/>
            <a:r>
              <a:rPr lang="en-US"/>
              <a:t>Finding a balance between concept and visibility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>
          <a:xfrm>
            <a:off x="1981200" y="1219200"/>
            <a:ext cx="7162800" cy="1143000"/>
          </a:xfrm>
        </p:spPr>
        <p:txBody>
          <a:bodyPr/>
          <a:lstStyle/>
          <a:p>
            <a:r>
              <a:rPr lang="en-US"/>
              <a:t>Shape and Form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1981200" y="2438400"/>
            <a:ext cx="7162800" cy="3429000"/>
          </a:xfrm>
        </p:spPr>
        <p:txBody>
          <a:bodyPr/>
          <a:lstStyle/>
          <a:p>
            <a:r>
              <a:rPr lang="en-US"/>
              <a:t>Revealing the objects in the world of the play as creatively as possible</a:t>
            </a:r>
          </a:p>
          <a:p>
            <a:pPr lvl="1"/>
            <a:r>
              <a:rPr lang="en-US"/>
              <a:t>Don’t want to light from above</a:t>
            </a:r>
          </a:p>
          <a:p>
            <a:pPr lvl="1"/>
            <a:r>
              <a:rPr lang="en-US"/>
              <a:t>Enhance the objects with lighting and color from the side, top, and behind them</a:t>
            </a:r>
          </a:p>
          <a:p>
            <a:pPr lvl="1">
              <a:buFont typeface="Times" charset="0"/>
              <a:buNone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ube">
  <a:themeElements>
    <a:clrScheme name="Tube 2">
      <a:dk1>
        <a:srgbClr val="003366"/>
      </a:dk1>
      <a:lt1>
        <a:srgbClr val="FFC118"/>
      </a:lt1>
      <a:dk2>
        <a:srgbClr val="C1080A"/>
      </a:dk2>
      <a:lt2>
        <a:srgbClr val="FFC118"/>
      </a:lt2>
      <a:accent1>
        <a:srgbClr val="3366CC"/>
      </a:accent1>
      <a:accent2>
        <a:srgbClr val="00B000"/>
      </a:accent2>
      <a:accent3>
        <a:srgbClr val="DDAAAA"/>
      </a:accent3>
      <a:accent4>
        <a:srgbClr val="DAA413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Tube">
      <a:majorFont>
        <a:latin typeface="Trebuchet MS"/>
        <a:ea typeface="ＭＳ Ｐゴシック"/>
        <a:cs typeface="ＭＳ Ｐゴシック"/>
      </a:majorFont>
      <a:minorFont>
        <a:latin typeface="Trebuchet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ube 1">
        <a:dk1>
          <a:srgbClr val="5C1F00"/>
        </a:dk1>
        <a:lt1>
          <a:srgbClr val="FFC118"/>
        </a:lt1>
        <a:dk2>
          <a:srgbClr val="C1080A"/>
        </a:dk2>
        <a:lt2>
          <a:srgbClr val="FFC118"/>
        </a:lt2>
        <a:accent1>
          <a:srgbClr val="800000"/>
        </a:accent1>
        <a:accent2>
          <a:srgbClr val="BE7960"/>
        </a:accent2>
        <a:accent3>
          <a:srgbClr val="DDAAAA"/>
        </a:accent3>
        <a:accent4>
          <a:srgbClr val="DAA413"/>
        </a:accent4>
        <a:accent5>
          <a:srgbClr val="C0AA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be 2">
        <a:dk1>
          <a:srgbClr val="003366"/>
        </a:dk1>
        <a:lt1>
          <a:srgbClr val="FFC118"/>
        </a:lt1>
        <a:dk2>
          <a:srgbClr val="C1080A"/>
        </a:dk2>
        <a:lt2>
          <a:srgbClr val="FFC118"/>
        </a:lt2>
        <a:accent1>
          <a:srgbClr val="3366CC"/>
        </a:accent1>
        <a:accent2>
          <a:srgbClr val="00B000"/>
        </a:accent2>
        <a:accent3>
          <a:srgbClr val="DDAAAA"/>
        </a:accent3>
        <a:accent4>
          <a:srgbClr val="DAA413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cus">
  <a:themeElements>
    <a:clrScheme name="Discus 1">
      <a:dk1>
        <a:srgbClr val="004080"/>
      </a:dk1>
      <a:lt1>
        <a:srgbClr val="EFEFEF"/>
      </a:lt1>
      <a:dk2>
        <a:srgbClr val="004080"/>
      </a:dk2>
      <a:lt2>
        <a:srgbClr val="808080"/>
      </a:lt2>
      <a:accent1>
        <a:srgbClr val="99CCFF"/>
      </a:accent1>
      <a:accent2>
        <a:srgbClr val="CCCCFF"/>
      </a:accent2>
      <a:accent3>
        <a:srgbClr val="F6F6F6"/>
      </a:accent3>
      <a:accent4>
        <a:srgbClr val="00356C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Discus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cus 1">
        <a:dk1>
          <a:srgbClr val="004080"/>
        </a:dk1>
        <a:lt1>
          <a:srgbClr val="EFEFEF"/>
        </a:lt1>
        <a:dk2>
          <a:srgbClr val="00408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6F6F6"/>
        </a:accent3>
        <a:accent4>
          <a:srgbClr val="00356C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cus 2">
        <a:dk1>
          <a:srgbClr val="004080"/>
        </a:dk1>
        <a:lt1>
          <a:srgbClr val="EFEFEF"/>
        </a:lt1>
        <a:dk2>
          <a:srgbClr val="004080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6F6F6"/>
        </a:accent3>
        <a:accent4>
          <a:srgbClr val="00356C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cus 3">
        <a:dk1>
          <a:srgbClr val="004080"/>
        </a:dk1>
        <a:lt1>
          <a:srgbClr val="FFFFFF"/>
        </a:lt1>
        <a:dk2>
          <a:srgbClr val="00408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00356C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Japanese Art">
  <a:themeElements>
    <a:clrScheme name="Japanese Art 1">
      <a:dk1>
        <a:srgbClr val="000000"/>
      </a:dk1>
      <a:lt1>
        <a:srgbClr val="D9C641"/>
      </a:lt1>
      <a:dk2>
        <a:srgbClr val="23005F"/>
      </a:dk2>
      <a:lt2>
        <a:srgbClr val="808080"/>
      </a:lt2>
      <a:accent1>
        <a:srgbClr val="C70000"/>
      </a:accent1>
      <a:accent2>
        <a:srgbClr val="5554FF"/>
      </a:accent2>
      <a:accent3>
        <a:srgbClr val="E9DFB0"/>
      </a:accent3>
      <a:accent4>
        <a:srgbClr val="000000"/>
      </a:accent4>
      <a:accent5>
        <a:srgbClr val="E0AAAA"/>
      </a:accent5>
      <a:accent6>
        <a:srgbClr val="4C4BE7"/>
      </a:accent6>
      <a:hlink>
        <a:srgbClr val="009999"/>
      </a:hlink>
      <a:folHlink>
        <a:srgbClr val="99CC00"/>
      </a:folHlink>
    </a:clrScheme>
    <a:fontScheme name="Japanese Art">
      <a:majorFont>
        <a:latin typeface="Futura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panese Art 1">
        <a:dk1>
          <a:srgbClr val="000000"/>
        </a:dk1>
        <a:lt1>
          <a:srgbClr val="D9C641"/>
        </a:lt1>
        <a:dk2>
          <a:srgbClr val="23005F"/>
        </a:dk2>
        <a:lt2>
          <a:srgbClr val="808080"/>
        </a:lt2>
        <a:accent1>
          <a:srgbClr val="C70000"/>
        </a:accent1>
        <a:accent2>
          <a:srgbClr val="5554FF"/>
        </a:accent2>
        <a:accent3>
          <a:srgbClr val="E9DFB0"/>
        </a:accent3>
        <a:accent4>
          <a:srgbClr val="000000"/>
        </a:accent4>
        <a:accent5>
          <a:srgbClr val="E0AAAA"/>
        </a:accent5>
        <a:accent6>
          <a:srgbClr val="4C4B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Wood">
  <a:themeElements>
    <a:clrScheme name="Wood 2">
      <a:dk1>
        <a:srgbClr val="000000"/>
      </a:dk1>
      <a:lt1>
        <a:srgbClr val="B35A1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D6B5AB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Wood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Wood 1">
        <a:dk1>
          <a:srgbClr val="000000"/>
        </a:dk1>
        <a:lt1>
          <a:srgbClr val="B35A1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D6B5AB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od 2">
        <a:dk1>
          <a:srgbClr val="000000"/>
        </a:dk1>
        <a:lt1>
          <a:srgbClr val="B35A1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6B5AB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od 3">
        <a:dk1>
          <a:srgbClr val="000000"/>
        </a:dk1>
        <a:lt1>
          <a:srgbClr val="B35A1F"/>
        </a:lt1>
        <a:dk2>
          <a:srgbClr val="000000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D6B5AB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Koi">
  <a:themeElements>
    <a:clrScheme name="Koi 1">
      <a:dk1>
        <a:srgbClr val="272776"/>
      </a:dk1>
      <a:lt1>
        <a:srgbClr val="F3F1E4"/>
      </a:lt1>
      <a:dk2>
        <a:srgbClr val="272776"/>
      </a:dk2>
      <a:lt2>
        <a:srgbClr val="808080"/>
      </a:lt2>
      <a:accent1>
        <a:srgbClr val="B8CFFB"/>
      </a:accent1>
      <a:accent2>
        <a:srgbClr val="DF8F74"/>
      </a:accent2>
      <a:accent3>
        <a:srgbClr val="F8F7EF"/>
      </a:accent3>
      <a:accent4>
        <a:srgbClr val="202064"/>
      </a:accent4>
      <a:accent5>
        <a:srgbClr val="D8E4FD"/>
      </a:accent5>
      <a:accent6>
        <a:srgbClr val="CA8168"/>
      </a:accent6>
      <a:hlink>
        <a:srgbClr val="7F97C2"/>
      </a:hlink>
      <a:folHlink>
        <a:srgbClr val="8BBE82"/>
      </a:folHlink>
    </a:clrScheme>
    <a:fontScheme name="Koi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Koi 1">
        <a:dk1>
          <a:srgbClr val="272776"/>
        </a:dk1>
        <a:lt1>
          <a:srgbClr val="F3F1E4"/>
        </a:lt1>
        <a:dk2>
          <a:srgbClr val="272776"/>
        </a:dk2>
        <a:lt2>
          <a:srgbClr val="808080"/>
        </a:lt2>
        <a:accent1>
          <a:srgbClr val="B8CFFB"/>
        </a:accent1>
        <a:accent2>
          <a:srgbClr val="DF8F74"/>
        </a:accent2>
        <a:accent3>
          <a:srgbClr val="F8F7EF"/>
        </a:accent3>
        <a:accent4>
          <a:srgbClr val="202064"/>
        </a:accent4>
        <a:accent5>
          <a:srgbClr val="D8E4FD"/>
        </a:accent5>
        <a:accent6>
          <a:srgbClr val="CA8168"/>
        </a:accent6>
        <a:hlink>
          <a:srgbClr val="7F97C2"/>
        </a:hlink>
        <a:folHlink>
          <a:srgbClr val="8BBE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i 2">
        <a:dk1>
          <a:srgbClr val="272776"/>
        </a:dk1>
        <a:lt1>
          <a:srgbClr val="F3F1E4"/>
        </a:lt1>
        <a:dk2>
          <a:srgbClr val="272776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8F7EF"/>
        </a:accent3>
        <a:accent4>
          <a:srgbClr val="202064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ircuit">
  <a:themeElements>
    <a:clrScheme name="Circuit 1">
      <a:dk1>
        <a:srgbClr val="000000"/>
      </a:dk1>
      <a:lt1>
        <a:srgbClr val="FFFFFF"/>
      </a:lt1>
      <a:dk2>
        <a:srgbClr val="70353B"/>
      </a:dk2>
      <a:lt2>
        <a:srgbClr val="D3BDBD"/>
      </a:lt2>
      <a:accent1>
        <a:srgbClr val="AE4C4C"/>
      </a:accent1>
      <a:accent2>
        <a:srgbClr val="BF6D6D"/>
      </a:accent2>
      <a:accent3>
        <a:srgbClr val="BBAEAF"/>
      </a:accent3>
      <a:accent4>
        <a:srgbClr val="DADADA"/>
      </a:accent4>
      <a:accent5>
        <a:srgbClr val="D3B2B2"/>
      </a:accent5>
      <a:accent6>
        <a:srgbClr val="AD6262"/>
      </a:accent6>
      <a:hlink>
        <a:srgbClr val="CE9090"/>
      </a:hlink>
      <a:folHlink>
        <a:srgbClr val="EDD5D5"/>
      </a:folHlink>
    </a:clrScheme>
    <a:fontScheme name="Circu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ircuit 1">
        <a:dk1>
          <a:srgbClr val="000000"/>
        </a:dk1>
        <a:lt1>
          <a:srgbClr val="FFFFFF"/>
        </a:lt1>
        <a:dk2>
          <a:srgbClr val="70353B"/>
        </a:dk2>
        <a:lt2>
          <a:srgbClr val="D3BDBD"/>
        </a:lt2>
        <a:accent1>
          <a:srgbClr val="AE4C4C"/>
        </a:accent1>
        <a:accent2>
          <a:srgbClr val="BF6D6D"/>
        </a:accent2>
        <a:accent3>
          <a:srgbClr val="BBAEAF"/>
        </a:accent3>
        <a:accent4>
          <a:srgbClr val="DADADA"/>
        </a:accent4>
        <a:accent5>
          <a:srgbClr val="D3B2B2"/>
        </a:accent5>
        <a:accent6>
          <a:srgbClr val="AD6262"/>
        </a:accent6>
        <a:hlink>
          <a:srgbClr val="CE9090"/>
        </a:hlink>
        <a:folHlink>
          <a:srgbClr val="EDD5D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irector's Chair">
  <a:themeElements>
    <a:clrScheme name="Director's Chai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Director's Chair">
      <a:majorFont>
        <a:latin typeface="Century Gothic"/>
        <a:ea typeface="Osaka"/>
        <a:cs typeface="Osaka"/>
      </a:majorFont>
      <a:minorFont>
        <a:latin typeface="Century Gothic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rector's Chai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rector's Chai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rector's Chai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rector's Chair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rector's Chair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1160</Words>
  <Application>Microsoft Office PowerPoint</Application>
  <PresentationFormat>On-screen Show (4:3)</PresentationFormat>
  <Paragraphs>153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29</vt:i4>
      </vt:variant>
    </vt:vector>
  </HeadingPairs>
  <TitlesOfParts>
    <vt:vector size="48" baseType="lpstr">
      <vt:lpstr>Arial</vt:lpstr>
      <vt:lpstr>Calibri</vt:lpstr>
      <vt:lpstr>Century Gothic</vt:lpstr>
      <vt:lpstr>Futura</vt:lpstr>
      <vt:lpstr>Helvetica</vt:lpstr>
      <vt:lpstr>Times</vt:lpstr>
      <vt:lpstr>Times New Roman</vt:lpstr>
      <vt:lpstr>Trebuchet MS</vt:lpstr>
      <vt:lpstr>Verdana</vt:lpstr>
      <vt:lpstr>Wingdings</vt:lpstr>
      <vt:lpstr>Tube</vt:lpstr>
      <vt:lpstr>Discus</vt:lpstr>
      <vt:lpstr>Japanese Art</vt:lpstr>
      <vt:lpstr>Wood</vt:lpstr>
      <vt:lpstr>Koi</vt:lpstr>
      <vt:lpstr>Circuit</vt:lpstr>
      <vt:lpstr>Director's Chair</vt:lpstr>
      <vt:lpstr>1_Office Theme</vt:lpstr>
      <vt:lpstr>2_Office Theme</vt:lpstr>
      <vt:lpstr>Lighting and Sound</vt:lpstr>
      <vt:lpstr>Stage Lighting</vt:lpstr>
      <vt:lpstr>Lighting Design</vt:lpstr>
      <vt:lpstr>History of Stage Lighting</vt:lpstr>
      <vt:lpstr>Lighting Pioneers</vt:lpstr>
      <vt:lpstr>Gas Lights</vt:lpstr>
      <vt:lpstr>Primary functions and Objectives (create a kinesthetic connection between audience and the world of the play)</vt:lpstr>
      <vt:lpstr>Functions of Lighting</vt:lpstr>
      <vt:lpstr>Shape and Form</vt:lpstr>
      <vt:lpstr>Focus &amp; Composition </vt:lpstr>
      <vt:lpstr>Mood &amp; Style</vt:lpstr>
      <vt:lpstr>PowerPoint Presentation</vt:lpstr>
      <vt:lpstr>The Tools of a Lighting Designer</vt:lpstr>
      <vt:lpstr>The Lighting Designer</vt:lpstr>
      <vt:lpstr>Properties of Stage lighting</vt:lpstr>
      <vt:lpstr>Elements of Stage lights</vt:lpstr>
      <vt:lpstr>Conventional lights</vt:lpstr>
      <vt:lpstr>The Toys in Lighting Design</vt:lpstr>
      <vt:lpstr>PowerPoint Presentation</vt:lpstr>
      <vt:lpstr>Soft edged Spotlights</vt:lpstr>
      <vt:lpstr>The Fresnel (Soft-Edge Spotlight)</vt:lpstr>
      <vt:lpstr>Flood, Strip, and Border Lights</vt:lpstr>
      <vt:lpstr>Floodlight</vt:lpstr>
      <vt:lpstr>Lighting controls</vt:lpstr>
      <vt:lpstr>Sound in the Theatre</vt:lpstr>
      <vt:lpstr>The Sound Designer</vt:lpstr>
      <vt:lpstr>Sound reproduction and reinforcement</vt:lpstr>
      <vt:lpstr>Reinforcement</vt:lpstr>
      <vt:lpstr>Sound Effects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Lighting and Sound</dc:title>
  <dc:creator>Chad Daniel</dc:creator>
  <cp:lastModifiedBy>Chad Daniel</cp:lastModifiedBy>
  <cp:revision>1</cp:revision>
  <dcterms:created xsi:type="dcterms:W3CDTF">2019-11-06T14:03:20Z</dcterms:created>
  <dcterms:modified xsi:type="dcterms:W3CDTF">2020-03-05T14:04:17Z</dcterms:modified>
</cp:coreProperties>
</file>